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bject Sans" pitchFamily="2" charset="0"/>
      <p:regular r:id="rId13"/>
    </p:embeddedFont>
    <p:embeddedFont>
      <p:font typeface="Object Sans Bold" pitchFamily="2" charset="0"/>
      <p:regular r:id="rId14"/>
      <p:bold r:id="rId15"/>
    </p:embeddedFont>
    <p:embeddedFont>
      <p:font typeface="Object Sans Italics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609" autoAdjust="0"/>
  </p:normalViewPr>
  <p:slideViewPr>
    <p:cSldViewPr>
      <p:cViewPr varScale="1">
        <p:scale>
          <a:sx n="101" d="100"/>
          <a:sy n="101" d="100"/>
        </p:scale>
        <p:origin x="95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https://www.youtube.com/embed/AJpK3YTTKZ4?feature=oembed" TargetMode="External"/><Relationship Id="rId1" Type="http://schemas.openxmlformats.org/officeDocument/2006/relationships/video" Target="https://www.youtube.com/embed/kGZjvvGYif8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hyperlink" Target="http://arxiv.org/pdf/1706.03762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ficialanalysis.ai/models" TargetMode="Externa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18348" y="518238"/>
            <a:ext cx="1947842" cy="1575317"/>
          </a:xfrm>
          <a:custGeom>
            <a:avLst/>
            <a:gdLst/>
            <a:ahLst/>
            <a:cxnLst/>
            <a:rect l="l" t="t" r="r" b="b"/>
            <a:pathLst>
              <a:path w="1947842" h="1575317">
                <a:moveTo>
                  <a:pt x="0" y="0"/>
                </a:moveTo>
                <a:lnTo>
                  <a:pt x="1947842" y="0"/>
                </a:lnTo>
                <a:lnTo>
                  <a:pt x="1947842" y="1575317"/>
                </a:lnTo>
                <a:lnTo>
                  <a:pt x="0" y="1575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028700" y="1801197"/>
            <a:ext cx="8115300" cy="140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12500" spc="-1000">
                <a:solidFill>
                  <a:srgbClr val="F6932A"/>
                </a:solidFill>
                <a:latin typeface="Object Sans"/>
                <a:ea typeface="Object Sans"/>
                <a:cs typeface="Object Sans"/>
                <a:sym typeface="Object Sans"/>
              </a:rPr>
              <a:t>HANDS 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5665" y="3031584"/>
            <a:ext cx="8068335" cy="1431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2"/>
              </a:lnSpc>
            </a:pPr>
            <a:r>
              <a:rPr lang="en-US" sz="12600" b="1" spc="-1008">
                <a:solidFill>
                  <a:srgbClr val="F6932A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GEN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1007" y="9258300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65901" y="2849444"/>
            <a:ext cx="10249561" cy="3792338"/>
          </a:xfrm>
          <a:custGeom>
            <a:avLst/>
            <a:gdLst/>
            <a:ahLst/>
            <a:cxnLst/>
            <a:rect l="l" t="t" r="r" b="b"/>
            <a:pathLst>
              <a:path w="10249561" h="3792338">
                <a:moveTo>
                  <a:pt x="0" y="0"/>
                </a:moveTo>
                <a:lnTo>
                  <a:pt x="10249561" y="0"/>
                </a:lnTo>
                <a:lnTo>
                  <a:pt x="10249561" y="3792337"/>
                </a:lnTo>
                <a:lnTo>
                  <a:pt x="0" y="3792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1554030" y="2523656"/>
            <a:ext cx="5411158" cy="4443913"/>
          </a:xfrm>
          <a:custGeom>
            <a:avLst/>
            <a:gdLst/>
            <a:ahLst/>
            <a:cxnLst/>
            <a:rect l="l" t="t" r="r" b="b"/>
            <a:pathLst>
              <a:path w="5411158" h="4443913">
                <a:moveTo>
                  <a:pt x="0" y="0"/>
                </a:moveTo>
                <a:lnTo>
                  <a:pt x="5411158" y="0"/>
                </a:lnTo>
                <a:lnTo>
                  <a:pt x="5411158" y="4443913"/>
                </a:lnTo>
                <a:lnTo>
                  <a:pt x="0" y="44439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3216277" y="6641781"/>
            <a:ext cx="3984308" cy="961730"/>
          </a:xfrm>
          <a:custGeom>
            <a:avLst/>
            <a:gdLst/>
            <a:ahLst/>
            <a:cxnLst/>
            <a:rect l="l" t="t" r="r" b="b"/>
            <a:pathLst>
              <a:path w="3984308" h="961730">
                <a:moveTo>
                  <a:pt x="0" y="0"/>
                </a:moveTo>
                <a:lnTo>
                  <a:pt x="3984308" y="0"/>
                </a:lnTo>
                <a:lnTo>
                  <a:pt x="3984308" y="961730"/>
                </a:lnTo>
                <a:lnTo>
                  <a:pt x="0" y="961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0036936" y="7175661"/>
            <a:ext cx="8251064" cy="3111339"/>
          </a:xfrm>
          <a:custGeom>
            <a:avLst/>
            <a:gdLst/>
            <a:ahLst/>
            <a:cxnLst/>
            <a:rect l="l" t="t" r="r" b="b"/>
            <a:pathLst>
              <a:path w="8251064" h="3111339">
                <a:moveTo>
                  <a:pt x="0" y="0"/>
                </a:moveTo>
                <a:lnTo>
                  <a:pt x="8251064" y="0"/>
                </a:lnTo>
                <a:lnTo>
                  <a:pt x="8251064" y="3111339"/>
                </a:lnTo>
                <a:lnTo>
                  <a:pt x="0" y="3111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694341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AI AGENTS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5494" y="6042920"/>
            <a:ext cx="3965638" cy="4114800"/>
          </a:xfrm>
          <a:custGeom>
            <a:avLst/>
            <a:gdLst/>
            <a:ahLst/>
            <a:cxnLst/>
            <a:rect l="l" t="t" r="r" b="b"/>
            <a:pathLst>
              <a:path w="3965638" h="4114800">
                <a:moveTo>
                  <a:pt x="0" y="0"/>
                </a:moveTo>
                <a:lnTo>
                  <a:pt x="3965638" y="0"/>
                </a:lnTo>
                <a:lnTo>
                  <a:pt x="39656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5818348" y="518238"/>
            <a:ext cx="1947842" cy="1575317"/>
          </a:xfrm>
          <a:custGeom>
            <a:avLst/>
            <a:gdLst/>
            <a:ahLst/>
            <a:cxnLst/>
            <a:rect l="l" t="t" r="r" b="b"/>
            <a:pathLst>
              <a:path w="1947842" h="1575317">
                <a:moveTo>
                  <a:pt x="0" y="0"/>
                </a:moveTo>
                <a:lnTo>
                  <a:pt x="1947842" y="0"/>
                </a:lnTo>
                <a:lnTo>
                  <a:pt x="1947842" y="1575317"/>
                </a:lnTo>
                <a:lnTo>
                  <a:pt x="0" y="1575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7495358" y="6176270"/>
            <a:ext cx="9763942" cy="234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5000" spc="-400">
                <a:solidFill>
                  <a:srgbClr val="FFFFFF"/>
                </a:solidFill>
                <a:latin typeface="Object Sans"/>
                <a:ea typeface="Object Sans"/>
                <a:cs typeface="Object Sans"/>
                <a:sym typeface="Object Sans"/>
              </a:rPr>
              <a:t>Thank you for your </a:t>
            </a:r>
            <a:r>
              <a:rPr lang="en-US" sz="5000" spc="-400">
                <a:solidFill>
                  <a:srgbClr val="F6932A"/>
                </a:solidFill>
                <a:latin typeface="Object Sans"/>
                <a:ea typeface="Object Sans"/>
                <a:cs typeface="Object Sans"/>
                <a:sym typeface="Object Sans"/>
              </a:rPr>
              <a:t>attention</a:t>
            </a:r>
            <a:r>
              <a:rPr lang="en-US" sz="5000" spc="-400">
                <a:solidFill>
                  <a:srgbClr val="FFFFFF"/>
                </a:solidFill>
                <a:latin typeface="Object Sans"/>
                <a:ea typeface="Object Sans"/>
                <a:cs typeface="Object Sans"/>
                <a:sym typeface="Object Sans"/>
              </a:rPr>
              <a:t>!</a:t>
            </a:r>
          </a:p>
          <a:p>
            <a:pPr algn="just">
              <a:lnSpc>
                <a:spcPts val="4500"/>
              </a:lnSpc>
            </a:pPr>
            <a:endParaRPr lang="en-US" sz="5000" spc="-400">
              <a:solidFill>
                <a:srgbClr val="FFFFFF"/>
              </a:solidFill>
              <a:latin typeface="Object Sans"/>
              <a:ea typeface="Object Sans"/>
              <a:cs typeface="Object Sans"/>
              <a:sym typeface="Object Sans"/>
            </a:endParaRPr>
          </a:p>
          <a:p>
            <a:pPr algn="just">
              <a:lnSpc>
                <a:spcPts val="4500"/>
              </a:lnSpc>
            </a:pPr>
            <a:r>
              <a:rPr lang="en-US" sz="5000" i="1" spc="-400">
                <a:solidFill>
                  <a:srgbClr val="F6932A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Now, let's dive into the fun!</a:t>
            </a:r>
          </a:p>
          <a:p>
            <a:pPr algn="just">
              <a:lnSpc>
                <a:spcPts val="4500"/>
              </a:lnSpc>
            </a:pPr>
            <a:endParaRPr lang="en-US" sz="5000" i="1" spc="-400">
              <a:solidFill>
                <a:srgbClr val="F6932A"/>
              </a:solidFill>
              <a:latin typeface="Object Sans Italics"/>
              <a:ea typeface="Object Sans Italics"/>
              <a:cs typeface="Object Sans Italics"/>
              <a:sym typeface="Object Sans Italics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6619" y="5912791"/>
            <a:ext cx="5942681" cy="3345509"/>
          </a:xfrm>
          <a:custGeom>
            <a:avLst/>
            <a:gdLst/>
            <a:ahLst/>
            <a:cxnLst/>
            <a:rect l="l" t="t" r="r" b="b"/>
            <a:pathLst>
              <a:path w="5942681" h="3345509">
                <a:moveTo>
                  <a:pt x="0" y="0"/>
                </a:moveTo>
                <a:lnTo>
                  <a:pt x="5942681" y="0"/>
                </a:lnTo>
                <a:lnTo>
                  <a:pt x="5942681" y="3345509"/>
                </a:lnTo>
                <a:lnTo>
                  <a:pt x="0" y="3345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-45130" y="6607469"/>
            <a:ext cx="3898773" cy="4114800"/>
          </a:xfrm>
          <a:custGeom>
            <a:avLst/>
            <a:gdLst/>
            <a:ahLst/>
            <a:cxnLst/>
            <a:rect l="l" t="t" r="r" b="b"/>
            <a:pathLst>
              <a:path w="3898773" h="4114800">
                <a:moveTo>
                  <a:pt x="0" y="0"/>
                </a:moveTo>
                <a:lnTo>
                  <a:pt x="3898773" y="0"/>
                </a:lnTo>
                <a:lnTo>
                  <a:pt x="3898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6943415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DO YOU KNOW EVERYTHING GENERATIVE AI CAN ALREADY CREATE?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569B5C0-2D18-CB9C-E01F-172B8EC3A8B8}"/>
              </a:ext>
            </a:extLst>
          </p:cNvPr>
          <p:cNvSpPr txBox="1"/>
          <p:nvPr/>
        </p:nvSpPr>
        <p:spPr>
          <a:xfrm>
            <a:off x="-3928533" y="-2421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1" name="Elementos multimedia en línea 9" descr="La NUEVA IA de IMAGEN de CHATGPT #dotcsv #chatgpt #ia">
            <a:hlinkClick r:id="" action="ppaction://media"/>
            <a:extLst>
              <a:ext uri="{FF2B5EF4-FFF2-40B4-BE49-F238E27FC236}">
                <a16:creationId xmlns:a16="http://schemas.microsoft.com/office/drawing/2014/main" id="{16888572-389B-9A57-4540-599DA0884E4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4500407" y="5848265"/>
            <a:ext cx="6035460" cy="3410035"/>
          </a:xfrm>
          <a:prstGeom prst="rect">
            <a:avLst/>
          </a:prstGeom>
        </p:spPr>
      </p:pic>
      <p:pic>
        <p:nvPicPr>
          <p:cNvPr id="12" name="Elementos multimedia en línea 8" descr="Introducing Claude Code">
            <a:hlinkClick r:id="" action="ppaction://media"/>
            <a:extLst>
              <a:ext uri="{FF2B5EF4-FFF2-40B4-BE49-F238E27FC236}">
                <a16:creationId xmlns:a16="http://schemas.microsoft.com/office/drawing/2014/main" id="{A5BE66EF-9FAE-5818-BFA5-8AA1B974A75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1316619" y="1298708"/>
            <a:ext cx="5875616" cy="331972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0650" y="1355311"/>
            <a:ext cx="12080147" cy="8229600"/>
          </a:xfrm>
          <a:custGeom>
            <a:avLst/>
            <a:gdLst/>
            <a:ahLst/>
            <a:cxnLst/>
            <a:rect l="l" t="t" r="r" b="b"/>
            <a:pathLst>
              <a:path w="12080147" h="8229600">
                <a:moveTo>
                  <a:pt x="0" y="0"/>
                </a:moveTo>
                <a:lnTo>
                  <a:pt x="12080147" y="0"/>
                </a:lnTo>
                <a:lnTo>
                  <a:pt x="120801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15520797" y="5974372"/>
            <a:ext cx="2767203" cy="4114800"/>
          </a:xfrm>
          <a:custGeom>
            <a:avLst/>
            <a:gdLst/>
            <a:ahLst/>
            <a:cxnLst/>
            <a:rect l="l" t="t" r="r" b="b"/>
            <a:pathLst>
              <a:path w="2767203" h="4114800">
                <a:moveTo>
                  <a:pt x="2767203" y="0"/>
                </a:moveTo>
                <a:lnTo>
                  <a:pt x="0" y="0"/>
                </a:lnTo>
                <a:lnTo>
                  <a:pt x="0" y="4114800"/>
                </a:lnTo>
                <a:lnTo>
                  <a:pt x="2767203" y="4114800"/>
                </a:lnTo>
                <a:lnTo>
                  <a:pt x="27672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694341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USES AND APPLICATIONS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4169946"/>
            <a:ext cx="8833975" cy="3758321"/>
          </a:xfrm>
          <a:custGeom>
            <a:avLst/>
            <a:gdLst/>
            <a:ahLst/>
            <a:cxnLst/>
            <a:rect l="l" t="t" r="r" b="b"/>
            <a:pathLst>
              <a:path w="8833975" h="3758321">
                <a:moveTo>
                  <a:pt x="0" y="0"/>
                </a:moveTo>
                <a:lnTo>
                  <a:pt x="8833975" y="0"/>
                </a:lnTo>
                <a:lnTo>
                  <a:pt x="8833975" y="3758320"/>
                </a:lnTo>
                <a:lnTo>
                  <a:pt x="0" y="375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7468" b="-2149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7426401" y="5395557"/>
            <a:ext cx="1833301" cy="1307098"/>
          </a:xfrm>
          <a:custGeom>
            <a:avLst/>
            <a:gdLst/>
            <a:ahLst/>
            <a:cxnLst/>
            <a:rect l="l" t="t" r="r" b="b"/>
            <a:pathLst>
              <a:path w="1833301" h="1307098">
                <a:moveTo>
                  <a:pt x="0" y="0"/>
                </a:moveTo>
                <a:lnTo>
                  <a:pt x="1833301" y="0"/>
                </a:lnTo>
                <a:lnTo>
                  <a:pt x="1833301" y="1307098"/>
                </a:lnTo>
                <a:lnTo>
                  <a:pt x="0" y="130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28700" y="3595451"/>
            <a:ext cx="2928044" cy="2657200"/>
          </a:xfrm>
          <a:custGeom>
            <a:avLst/>
            <a:gdLst/>
            <a:ahLst/>
            <a:cxnLst/>
            <a:rect l="l" t="t" r="r" b="b"/>
            <a:pathLst>
              <a:path w="2928044" h="2657200">
                <a:moveTo>
                  <a:pt x="0" y="0"/>
                </a:moveTo>
                <a:lnTo>
                  <a:pt x="2928044" y="0"/>
                </a:lnTo>
                <a:lnTo>
                  <a:pt x="2928044" y="2657200"/>
                </a:lnTo>
                <a:lnTo>
                  <a:pt x="0" y="2657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6601100"/>
            <a:ext cx="2944266" cy="2657200"/>
          </a:xfrm>
          <a:custGeom>
            <a:avLst/>
            <a:gdLst/>
            <a:ahLst/>
            <a:cxnLst/>
            <a:rect l="l" t="t" r="r" b="b"/>
            <a:pathLst>
              <a:path w="2944266" h="2657200">
                <a:moveTo>
                  <a:pt x="0" y="0"/>
                </a:moveTo>
                <a:lnTo>
                  <a:pt x="2944266" y="0"/>
                </a:lnTo>
                <a:lnTo>
                  <a:pt x="2944266" y="2657200"/>
                </a:lnTo>
                <a:lnTo>
                  <a:pt x="0" y="26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3972966" y="4720506"/>
            <a:ext cx="2944266" cy="2657200"/>
          </a:xfrm>
          <a:custGeom>
            <a:avLst/>
            <a:gdLst/>
            <a:ahLst/>
            <a:cxnLst/>
            <a:rect l="l" t="t" r="r" b="b"/>
            <a:pathLst>
              <a:path w="2944266" h="2657200">
                <a:moveTo>
                  <a:pt x="0" y="0"/>
                </a:moveTo>
                <a:lnTo>
                  <a:pt x="2944267" y="0"/>
                </a:lnTo>
                <a:lnTo>
                  <a:pt x="2944267" y="2657200"/>
                </a:lnTo>
                <a:lnTo>
                  <a:pt x="0" y="265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flipH="1">
            <a:off x="6872482" y="7155708"/>
            <a:ext cx="2199268" cy="3696248"/>
          </a:xfrm>
          <a:custGeom>
            <a:avLst/>
            <a:gdLst/>
            <a:ahLst/>
            <a:cxnLst/>
            <a:rect l="l" t="t" r="r" b="b"/>
            <a:pathLst>
              <a:path w="2199268" h="3696248">
                <a:moveTo>
                  <a:pt x="2199267" y="0"/>
                </a:moveTo>
                <a:lnTo>
                  <a:pt x="0" y="0"/>
                </a:lnTo>
                <a:lnTo>
                  <a:pt x="0" y="3696248"/>
                </a:lnTo>
                <a:lnTo>
                  <a:pt x="2199267" y="3696248"/>
                </a:lnTo>
                <a:lnTo>
                  <a:pt x="21992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028700" y="1028700"/>
            <a:ext cx="6943415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UNTANGLING THE MAP OF ARTIFICIAL INTELLIGENCE</a:t>
            </a:r>
          </a:p>
        </p:txBody>
      </p:sp>
      <p:sp>
        <p:nvSpPr>
          <p:cNvPr id="9" name="Freeform 9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773571"/>
            <a:ext cx="7690007" cy="2749178"/>
          </a:xfrm>
          <a:custGeom>
            <a:avLst/>
            <a:gdLst/>
            <a:ahLst/>
            <a:cxnLst/>
            <a:rect l="l" t="t" r="r" b="b"/>
            <a:pathLst>
              <a:path w="7690007" h="2749178">
                <a:moveTo>
                  <a:pt x="0" y="0"/>
                </a:moveTo>
                <a:lnTo>
                  <a:pt x="7690007" y="0"/>
                </a:lnTo>
                <a:lnTo>
                  <a:pt x="7690007" y="2749178"/>
                </a:lnTo>
                <a:lnTo>
                  <a:pt x="0" y="274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780926" y="2344629"/>
            <a:ext cx="6433836" cy="3707498"/>
          </a:xfrm>
          <a:custGeom>
            <a:avLst/>
            <a:gdLst/>
            <a:ahLst/>
            <a:cxnLst/>
            <a:rect l="l" t="t" r="r" b="b"/>
            <a:pathLst>
              <a:path w="6433836" h="3707498">
                <a:moveTo>
                  <a:pt x="0" y="0"/>
                </a:moveTo>
                <a:lnTo>
                  <a:pt x="6433836" y="0"/>
                </a:lnTo>
                <a:lnTo>
                  <a:pt x="6433836" y="3707498"/>
                </a:lnTo>
                <a:lnTo>
                  <a:pt x="0" y="370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2211321" y="3264428"/>
            <a:ext cx="2215678" cy="711391"/>
          </a:xfrm>
          <a:custGeom>
            <a:avLst/>
            <a:gdLst/>
            <a:ahLst/>
            <a:cxnLst/>
            <a:rect l="l" t="t" r="r" b="b"/>
            <a:pathLst>
              <a:path w="2215678" h="711391">
                <a:moveTo>
                  <a:pt x="0" y="0"/>
                </a:moveTo>
                <a:lnTo>
                  <a:pt x="2215678" y="0"/>
                </a:lnTo>
                <a:lnTo>
                  <a:pt x="2215678" y="711391"/>
                </a:lnTo>
                <a:lnTo>
                  <a:pt x="0" y="711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12" r="-1088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2191088" y="4300438"/>
            <a:ext cx="2235912" cy="890228"/>
          </a:xfrm>
          <a:custGeom>
            <a:avLst/>
            <a:gdLst/>
            <a:ahLst/>
            <a:cxnLst/>
            <a:rect l="l" t="t" r="r" b="b"/>
            <a:pathLst>
              <a:path w="2235912" h="890228">
                <a:moveTo>
                  <a:pt x="0" y="0"/>
                </a:moveTo>
                <a:lnTo>
                  <a:pt x="2235911" y="0"/>
                </a:lnTo>
                <a:lnTo>
                  <a:pt x="2235911" y="890228"/>
                </a:lnTo>
                <a:lnTo>
                  <a:pt x="0" y="890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4853" b="-4202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4366191" y="3135119"/>
            <a:ext cx="1976155" cy="948554"/>
          </a:xfrm>
          <a:custGeom>
            <a:avLst/>
            <a:gdLst/>
            <a:ahLst/>
            <a:cxnLst/>
            <a:rect l="l" t="t" r="r" b="b"/>
            <a:pathLst>
              <a:path w="1976155" h="948554">
                <a:moveTo>
                  <a:pt x="0" y="0"/>
                </a:moveTo>
                <a:lnTo>
                  <a:pt x="1976155" y="0"/>
                </a:lnTo>
                <a:lnTo>
                  <a:pt x="1976155" y="948555"/>
                </a:lnTo>
                <a:lnTo>
                  <a:pt x="0" y="948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167" t="-47248" r="-31229" b="-502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4586939" y="4457200"/>
            <a:ext cx="1534661" cy="511554"/>
          </a:xfrm>
          <a:custGeom>
            <a:avLst/>
            <a:gdLst/>
            <a:ahLst/>
            <a:cxnLst/>
            <a:rect l="l" t="t" r="r" b="b"/>
            <a:pathLst>
              <a:path w="1534661" h="511554">
                <a:moveTo>
                  <a:pt x="0" y="0"/>
                </a:moveTo>
                <a:lnTo>
                  <a:pt x="1534660" y="0"/>
                </a:lnTo>
                <a:lnTo>
                  <a:pt x="1534660" y="511553"/>
                </a:lnTo>
                <a:lnTo>
                  <a:pt x="0" y="5115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6271132" y="3087462"/>
            <a:ext cx="1675203" cy="1043868"/>
          </a:xfrm>
          <a:custGeom>
            <a:avLst/>
            <a:gdLst/>
            <a:ahLst/>
            <a:cxnLst/>
            <a:rect l="l" t="t" r="r" b="b"/>
            <a:pathLst>
              <a:path w="1675203" h="1043868">
                <a:moveTo>
                  <a:pt x="0" y="0"/>
                </a:moveTo>
                <a:lnTo>
                  <a:pt x="1675202" y="0"/>
                </a:lnTo>
                <a:lnTo>
                  <a:pt x="1675202" y="1043868"/>
                </a:lnTo>
                <a:lnTo>
                  <a:pt x="0" y="10438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1054481" y="4319488"/>
            <a:ext cx="764579" cy="774911"/>
          </a:xfrm>
          <a:custGeom>
            <a:avLst/>
            <a:gdLst/>
            <a:ahLst/>
            <a:cxnLst/>
            <a:rect l="l" t="t" r="r" b="b"/>
            <a:pathLst>
              <a:path w="764579" h="774911">
                <a:moveTo>
                  <a:pt x="0" y="0"/>
                </a:moveTo>
                <a:lnTo>
                  <a:pt x="764579" y="0"/>
                </a:lnTo>
                <a:lnTo>
                  <a:pt x="764579" y="774912"/>
                </a:lnTo>
                <a:lnTo>
                  <a:pt x="0" y="774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6583074" y="4257975"/>
            <a:ext cx="1051318" cy="1051318"/>
          </a:xfrm>
          <a:custGeom>
            <a:avLst/>
            <a:gdLst/>
            <a:ahLst/>
            <a:cxnLst/>
            <a:rect l="l" t="t" r="r" b="b"/>
            <a:pathLst>
              <a:path w="1051318" h="1051318">
                <a:moveTo>
                  <a:pt x="0" y="0"/>
                </a:moveTo>
                <a:lnTo>
                  <a:pt x="1051318" y="0"/>
                </a:lnTo>
                <a:lnTo>
                  <a:pt x="1051318" y="1051319"/>
                </a:lnTo>
                <a:lnTo>
                  <a:pt x="0" y="10513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>
            <a:off x="1054481" y="3223834"/>
            <a:ext cx="859840" cy="859840"/>
          </a:xfrm>
          <a:custGeom>
            <a:avLst/>
            <a:gdLst/>
            <a:ahLst/>
            <a:cxnLst/>
            <a:rect l="l" t="t" r="r" b="b"/>
            <a:pathLst>
              <a:path w="859840" h="859840">
                <a:moveTo>
                  <a:pt x="0" y="0"/>
                </a:moveTo>
                <a:lnTo>
                  <a:pt x="859840" y="0"/>
                </a:lnTo>
                <a:lnTo>
                  <a:pt x="859840" y="859840"/>
                </a:lnTo>
                <a:lnTo>
                  <a:pt x="0" y="8598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TextBox 12"/>
          <p:cNvSpPr txBox="1"/>
          <p:nvPr/>
        </p:nvSpPr>
        <p:spPr>
          <a:xfrm>
            <a:off x="1028700" y="1028700"/>
            <a:ext cx="694341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LARGE LANGUAGE MODELS (LLM)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19855" y="6797318"/>
            <a:ext cx="6094907" cy="61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0"/>
              </a:lnSpc>
            </a:pPr>
            <a:r>
              <a:rPr lang="en-US" sz="3557" b="1" dirty="0">
                <a:solidFill>
                  <a:srgbClr val="F6932A"/>
                </a:solidFill>
                <a:latin typeface="Object Sans Bold"/>
                <a:sym typeface="Object Sans Bold"/>
                <a:hlinkClick r:id="rId12" tooltip="http://arxiv.org/pdf/1706.0376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sz="3557" b="1" dirty="0">
                <a:solidFill>
                  <a:srgbClr val="F6932A"/>
                </a:solidFill>
                <a:latin typeface="Object Sans Bold"/>
                <a:sym typeface="Object Sans Bold"/>
              </a:rPr>
              <a:t>t</a:t>
            </a:r>
            <a:r>
              <a:rPr lang="en-US" sz="3557" b="1" dirty="0">
                <a:solidFill>
                  <a:srgbClr val="F6932A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tention is all you need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66557" y="7516587"/>
            <a:ext cx="688162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b="1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Transformers</a:t>
            </a:r>
            <a:r>
              <a:rPr lang="en-US" sz="1899">
                <a:solidFill>
                  <a:srgbClr val="172A3F"/>
                </a:solidFill>
                <a:latin typeface="Object Sans"/>
                <a:ea typeface="Object Sans"/>
                <a:cs typeface="Object Sans"/>
                <a:sym typeface="Object Sans"/>
              </a:rPr>
              <a:t>, ushering in a new era, </a:t>
            </a:r>
            <a:r>
              <a:rPr lang="en-US" sz="1899" b="1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use attention</a:t>
            </a:r>
            <a:r>
              <a:rPr lang="en-US" sz="1899">
                <a:solidFill>
                  <a:srgbClr val="172A3F"/>
                </a:solidFill>
                <a:latin typeface="Object Sans"/>
                <a:ea typeface="Object Sans"/>
                <a:cs typeface="Object Sans"/>
                <a:sym typeface="Object Sans"/>
              </a:rPr>
              <a:t> mechanisms to predict more accurately than RNN-based models. They are transforming the future of technology.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8791" y="2165791"/>
            <a:ext cx="6330509" cy="6356958"/>
          </a:xfrm>
          <a:custGeom>
            <a:avLst/>
            <a:gdLst/>
            <a:ahLst/>
            <a:cxnLst/>
            <a:rect l="l" t="t" r="r" b="b"/>
            <a:pathLst>
              <a:path w="6330509" h="6356958">
                <a:moveTo>
                  <a:pt x="0" y="0"/>
                </a:moveTo>
                <a:lnTo>
                  <a:pt x="6330509" y="0"/>
                </a:lnTo>
                <a:lnTo>
                  <a:pt x="63305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79" r="-3754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5773571"/>
            <a:ext cx="7690007" cy="2749178"/>
          </a:xfrm>
          <a:custGeom>
            <a:avLst/>
            <a:gdLst/>
            <a:ahLst/>
            <a:cxnLst/>
            <a:rect l="l" t="t" r="r" b="b"/>
            <a:pathLst>
              <a:path w="7690007" h="2749178">
                <a:moveTo>
                  <a:pt x="0" y="0"/>
                </a:moveTo>
                <a:lnTo>
                  <a:pt x="7690007" y="0"/>
                </a:lnTo>
                <a:lnTo>
                  <a:pt x="7690007" y="2749178"/>
                </a:lnTo>
                <a:lnTo>
                  <a:pt x="0" y="274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379270" y="5773571"/>
            <a:ext cx="2855573" cy="2669960"/>
          </a:xfrm>
          <a:custGeom>
            <a:avLst/>
            <a:gdLst/>
            <a:ahLst/>
            <a:cxnLst/>
            <a:rect l="l" t="t" r="r" b="b"/>
            <a:pathLst>
              <a:path w="2855573" h="2669960">
                <a:moveTo>
                  <a:pt x="0" y="0"/>
                </a:moveTo>
                <a:lnTo>
                  <a:pt x="2855572" y="0"/>
                </a:lnTo>
                <a:lnTo>
                  <a:pt x="2855572" y="2669961"/>
                </a:lnTo>
                <a:lnTo>
                  <a:pt x="0" y="26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694341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LARGE LANGUAGE MODELS (LLM)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960" y="4429125"/>
            <a:ext cx="299119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PARAMETERS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19458" y="4400550"/>
            <a:ext cx="4052677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172A3F"/>
                </a:solidFill>
                <a:latin typeface="Object Sans"/>
                <a:ea typeface="Object Sans"/>
                <a:cs typeface="Object Sans"/>
                <a:sym typeface="Object Sans"/>
              </a:rPr>
              <a:t>Settings or values that control how the AI responds to a prompt </a:t>
            </a:r>
            <a:r>
              <a:rPr lang="en-US" sz="1899" i="1">
                <a:solidFill>
                  <a:srgbClr val="172A3F"/>
                </a:solidFill>
                <a:latin typeface="Object Sans Italics"/>
                <a:ea typeface="Object Sans Italics"/>
                <a:cs typeface="Object Sans Italics"/>
                <a:sym typeface="Object Sans Italics"/>
              </a:rPr>
              <a:t>(e.g temperature, max_tokens, top_p)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36649" y="8660986"/>
            <a:ext cx="184379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b="1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LLM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960" y="3362325"/>
            <a:ext cx="184379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PROMPT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19458" y="3333750"/>
            <a:ext cx="4052677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172A3F"/>
                </a:solidFill>
                <a:latin typeface="Object Sans"/>
                <a:ea typeface="Object Sans"/>
                <a:cs typeface="Object Sans"/>
                <a:sym typeface="Object Sans"/>
              </a:rPr>
              <a:t>A question or instruction you give to an AI model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AutoShape 3"/>
          <p:cNvSpPr/>
          <p:nvPr/>
        </p:nvSpPr>
        <p:spPr>
          <a:xfrm>
            <a:off x="10377676" y="4252622"/>
            <a:ext cx="517195" cy="0"/>
          </a:xfrm>
          <a:prstGeom prst="line">
            <a:avLst/>
          </a:prstGeom>
          <a:ln w="38100" cap="flat">
            <a:solidFill>
              <a:srgbClr val="F6932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" name="AutoShape 4"/>
          <p:cNvSpPr/>
          <p:nvPr/>
        </p:nvSpPr>
        <p:spPr>
          <a:xfrm>
            <a:off x="10377676" y="6283799"/>
            <a:ext cx="517195" cy="0"/>
          </a:xfrm>
          <a:prstGeom prst="line">
            <a:avLst/>
          </a:prstGeom>
          <a:ln w="38100" cap="flat">
            <a:solidFill>
              <a:srgbClr val="F6932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5" name="AutoShape 5"/>
          <p:cNvSpPr/>
          <p:nvPr/>
        </p:nvSpPr>
        <p:spPr>
          <a:xfrm>
            <a:off x="10377676" y="8318737"/>
            <a:ext cx="517195" cy="0"/>
          </a:xfrm>
          <a:prstGeom prst="line">
            <a:avLst/>
          </a:prstGeom>
          <a:ln w="38100" cap="flat">
            <a:solidFill>
              <a:srgbClr val="F6932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-265348" y="4907070"/>
            <a:ext cx="5567845" cy="5379930"/>
          </a:xfrm>
          <a:custGeom>
            <a:avLst/>
            <a:gdLst/>
            <a:ahLst/>
            <a:cxnLst/>
            <a:rect l="l" t="t" r="r" b="b"/>
            <a:pathLst>
              <a:path w="5567845" h="5379930">
                <a:moveTo>
                  <a:pt x="0" y="0"/>
                </a:moveTo>
                <a:lnTo>
                  <a:pt x="5567845" y="0"/>
                </a:lnTo>
                <a:lnTo>
                  <a:pt x="5567845" y="5379930"/>
                </a:lnTo>
                <a:lnTo>
                  <a:pt x="0" y="537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694341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PROMPT ENGINEERING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77676" y="4868970"/>
            <a:ext cx="688162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bject Sans"/>
                <a:ea typeface="Object Sans"/>
                <a:cs typeface="Object Sans"/>
                <a:sym typeface="Object Sans"/>
              </a:rPr>
              <a:t>No examples provided to LLM to respond to your request. LLM is expected to know the answer.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Object Sans"/>
              <a:ea typeface="Object Sans"/>
              <a:cs typeface="Object Sans"/>
              <a:sym typeface="Object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40887" y="4033547"/>
            <a:ext cx="418181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ZERO SHOT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77676" y="6900147"/>
            <a:ext cx="678637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bject Sans"/>
                <a:ea typeface="Object Sans"/>
                <a:cs typeface="Object Sans"/>
                <a:sym typeface="Object Sans"/>
              </a:rPr>
              <a:t>Few examples or prompt provided to LLM to understand what is the expected/ideal response.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Object Sans"/>
              <a:ea typeface="Object Sans"/>
              <a:cs typeface="Object Sans"/>
              <a:sym typeface="Object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40887" y="6064724"/>
            <a:ext cx="418181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FEW SHOT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68151" y="8935085"/>
            <a:ext cx="6881624" cy="98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 spc="70">
                <a:solidFill>
                  <a:srgbClr val="FFFFFF"/>
                </a:solidFill>
                <a:latin typeface="Object Sans"/>
                <a:ea typeface="Object Sans"/>
                <a:cs typeface="Object Sans"/>
                <a:sym typeface="Object Sans"/>
              </a:rPr>
              <a:t>Provide reasoning through intermediate steps to LLMs. Extension of few shot and logical flow.</a:t>
            </a:r>
          </a:p>
          <a:p>
            <a:pPr algn="just">
              <a:lnSpc>
                <a:spcPts val="2659"/>
              </a:lnSpc>
            </a:pPr>
            <a:endParaRPr lang="en-US" sz="1899" spc="70">
              <a:solidFill>
                <a:srgbClr val="FFFFFF"/>
              </a:solidFill>
              <a:latin typeface="Object Sans"/>
              <a:ea typeface="Object Sans"/>
              <a:cs typeface="Object Sans"/>
              <a:sym typeface="Object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40887" y="8099662"/>
            <a:ext cx="418181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CHAIN OF THOUGHT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A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53242" y="1028700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4215314" y="4668727"/>
            <a:ext cx="2972943" cy="4114800"/>
          </a:xfrm>
          <a:custGeom>
            <a:avLst/>
            <a:gdLst/>
            <a:ahLst/>
            <a:cxnLst/>
            <a:rect l="l" t="t" r="r" b="b"/>
            <a:pathLst>
              <a:path w="2972943" h="4114800">
                <a:moveTo>
                  <a:pt x="0" y="0"/>
                </a:moveTo>
                <a:lnTo>
                  <a:pt x="2972943" y="0"/>
                </a:lnTo>
                <a:lnTo>
                  <a:pt x="29729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-472815" y="6172200"/>
            <a:ext cx="5266944" cy="4114800"/>
          </a:xfrm>
          <a:custGeom>
            <a:avLst/>
            <a:gdLst/>
            <a:ahLst/>
            <a:cxnLst/>
            <a:rect l="l" t="t" r="r" b="b"/>
            <a:pathLst>
              <a:path w="5266944" h="4114800">
                <a:moveTo>
                  <a:pt x="0" y="0"/>
                </a:moveTo>
                <a:lnTo>
                  <a:pt x="5266944" y="0"/>
                </a:lnTo>
                <a:lnTo>
                  <a:pt x="52669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6943415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FFFFF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RETRIEVAL AUGMENTED GENERATION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39899"/>
            <a:ext cx="7422901" cy="5149637"/>
          </a:xfrm>
          <a:custGeom>
            <a:avLst/>
            <a:gdLst/>
            <a:ahLst/>
            <a:cxnLst/>
            <a:rect l="l" t="t" r="r" b="b"/>
            <a:pathLst>
              <a:path w="7422901" h="5149637">
                <a:moveTo>
                  <a:pt x="0" y="0"/>
                </a:moveTo>
                <a:lnTo>
                  <a:pt x="7422901" y="0"/>
                </a:lnTo>
                <a:lnTo>
                  <a:pt x="7422901" y="5149638"/>
                </a:lnTo>
                <a:lnTo>
                  <a:pt x="0" y="514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9144000" y="3087904"/>
            <a:ext cx="7553067" cy="3625472"/>
          </a:xfrm>
          <a:custGeom>
            <a:avLst/>
            <a:gdLst/>
            <a:ahLst/>
            <a:cxnLst/>
            <a:rect l="l" t="t" r="r" b="b"/>
            <a:pathLst>
              <a:path w="7553067" h="3625472">
                <a:moveTo>
                  <a:pt x="0" y="0"/>
                </a:moveTo>
                <a:lnTo>
                  <a:pt x="7553067" y="0"/>
                </a:lnTo>
                <a:lnTo>
                  <a:pt x="7553067" y="3625472"/>
                </a:lnTo>
                <a:lnTo>
                  <a:pt x="0" y="3625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flipH="1">
            <a:off x="15402496" y="6713376"/>
            <a:ext cx="2885503" cy="4114800"/>
          </a:xfrm>
          <a:custGeom>
            <a:avLst/>
            <a:gdLst/>
            <a:ahLst/>
            <a:cxnLst/>
            <a:rect l="l" t="t" r="r" b="b"/>
            <a:pathLst>
              <a:path w="2885503" h="4114800">
                <a:moveTo>
                  <a:pt x="2885504" y="0"/>
                </a:moveTo>
                <a:lnTo>
                  <a:pt x="0" y="0"/>
                </a:lnTo>
                <a:lnTo>
                  <a:pt x="0" y="4114800"/>
                </a:lnTo>
                <a:lnTo>
                  <a:pt x="2885504" y="4114800"/>
                </a:lnTo>
                <a:lnTo>
                  <a:pt x="28855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694341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b="1" spc="-249">
                <a:solidFill>
                  <a:srgbClr val="172A3F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LARGE LANGUAGE MODELS (LLM)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77431" y="7028433"/>
            <a:ext cx="6094907" cy="61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557" b="1" dirty="0">
                <a:solidFill>
                  <a:srgbClr val="F6932A"/>
                </a:solidFill>
                <a:latin typeface="Object Sans Bold"/>
                <a:sym typeface="Object Sans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Artificial</a:t>
            </a:r>
            <a:r>
              <a:rPr lang="en-US" sz="3557" b="1" dirty="0">
                <a:solidFill>
                  <a:srgbClr val="F6932A"/>
                </a:solidFill>
                <a:latin typeface="Object Sans Bold"/>
                <a:sym typeface="Object Sans Bold"/>
              </a:rPr>
              <a:t> </a:t>
            </a:r>
            <a:r>
              <a:rPr lang="en-US" sz="3557" b="1" dirty="0">
                <a:solidFill>
                  <a:srgbClr val="F6932A"/>
                </a:solidFill>
                <a:latin typeface="Object Sans Bold"/>
                <a:ea typeface="Object Sans Bold"/>
                <a:cs typeface="Object Sans Bold"/>
                <a:sym typeface="Object Sans Bold"/>
              </a:rPr>
              <a:t>Analysis</a:t>
            </a:r>
          </a:p>
        </p:txBody>
      </p:sp>
      <p:sp>
        <p:nvSpPr>
          <p:cNvPr id="7" name="Freeform 7"/>
          <p:cNvSpPr/>
          <p:nvPr/>
        </p:nvSpPr>
        <p:spPr>
          <a:xfrm>
            <a:off x="17259300" y="375478"/>
            <a:ext cx="807693" cy="653222"/>
          </a:xfrm>
          <a:custGeom>
            <a:avLst/>
            <a:gdLst/>
            <a:ahLst/>
            <a:cxnLst/>
            <a:rect l="l" t="t" r="r" b="b"/>
            <a:pathLst>
              <a:path w="807693" h="653222">
                <a:moveTo>
                  <a:pt x="0" y="0"/>
                </a:moveTo>
                <a:lnTo>
                  <a:pt x="807693" y="0"/>
                </a:lnTo>
                <a:lnTo>
                  <a:pt x="807693" y="653222"/>
                </a:lnTo>
                <a:lnTo>
                  <a:pt x="0" y="653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194</Words>
  <Application>Microsoft Macintosh PowerPoint</Application>
  <PresentationFormat>Personalizado</PresentationFormat>
  <Paragraphs>28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Calibri</vt:lpstr>
      <vt:lpstr>Object Sans Italics</vt:lpstr>
      <vt:lpstr>Object Sans</vt:lpstr>
      <vt:lpstr>Object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GENAI</dc:title>
  <cp:lastModifiedBy>IAGGBS.Gonzalez Gonzalez, Maria Carla</cp:lastModifiedBy>
  <cp:revision>4</cp:revision>
  <dcterms:created xsi:type="dcterms:W3CDTF">2006-08-16T00:00:00Z</dcterms:created>
  <dcterms:modified xsi:type="dcterms:W3CDTF">2025-04-05T11:41:36Z</dcterms:modified>
  <dc:identifier>DAGjsbx7C9o</dc:identifier>
</cp:coreProperties>
</file>